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85" r:id="rId4"/>
    <p:sldId id="286" r:id="rId5"/>
    <p:sldId id="288" r:id="rId6"/>
    <p:sldId id="287" r:id="rId7"/>
    <p:sldId id="279" r:id="rId8"/>
    <p:sldId id="277" r:id="rId9"/>
    <p:sldId id="278" r:id="rId10"/>
    <p:sldId id="282" r:id="rId11"/>
    <p:sldId id="283" r:id="rId12"/>
    <p:sldId id="280" r:id="rId13"/>
    <p:sldId id="284" r:id="rId14"/>
    <p:sldId id="25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75" autoAdjust="0"/>
  </p:normalViewPr>
  <p:slideViewPr>
    <p:cSldViewPr snapToGrid="0" showGuides="1">
      <p:cViewPr varScale="1">
        <p:scale>
          <a:sx n="107" d="100"/>
          <a:sy n="107" d="100"/>
        </p:scale>
        <p:origin x="750" y="102"/>
      </p:cViewPr>
      <p:guideLst>
        <p:guide orient="horz" pos="2251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6AC6B-8757-4BF3-B4B7-1EB67E843808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1B195-BFE2-4077-A0A9-3124DB2F8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27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93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072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486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0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7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33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6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579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073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522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27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14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B195-BFE2-4077-A0A9-3124DB2F80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14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EFCF8-5E16-4CED-944B-F14A142D5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3167FB-7DC1-4F1E-BA85-83B854B67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3FE52-5E3F-4834-8001-A88AC7C3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A5124-5E73-49EB-AC73-048A691B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5C862-FBE7-4A01-8746-689F66C6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2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6D5EA-CBBD-4E71-9BF4-97DC59F2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9C4DF7-58AD-4846-9DBE-4C65E22D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B567E-2DAA-48EE-939A-E2AAE6C6A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4131-2298-47D1-84A6-31A30925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1A8C0-365E-4ED4-A192-D13C869C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4E5974-AE6F-44EF-83A1-F54B95297E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1B617E-C5D9-4A68-9B62-00BF28E03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D3FE0-FC69-4B18-975A-361700756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1A4051-2A1B-4A30-ABEC-4D482D32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0BEC6-55E7-46A7-AB38-60115C97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52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6BE53-4E64-46F0-AF8E-0416D025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403824-0698-4AAE-AC59-89169448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5E73F-84A5-45E7-BB9B-D5AB013D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F0D25-256E-4261-862F-F23D8ED2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BEA929-3FBC-432F-AC46-78083754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구부러진 연결선 23">
            <a:extLst>
              <a:ext uri="{FF2B5EF4-FFF2-40B4-BE49-F238E27FC236}">
                <a16:creationId xmlns:a16="http://schemas.microsoft.com/office/drawing/2014/main" id="{E4E3A9B4-20B9-46F0-92BF-82B86C3B10BE}"/>
              </a:ext>
            </a:extLst>
          </p:cNvPr>
          <p:cNvCxnSpPr>
            <a:cxnSpLocks/>
          </p:cNvCxnSpPr>
          <p:nvPr userDrawn="1"/>
        </p:nvCxnSpPr>
        <p:spPr>
          <a:xfrm>
            <a:off x="358219" y="1021910"/>
            <a:ext cx="1151955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15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D9B63-9DDD-45E4-998D-24EF7A4B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69603D-E4F8-45FD-BD13-015E6917C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C248E-D655-410E-8A8F-E075235E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90276-1840-478B-A590-7E54F5FA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687A50-3A9D-49D1-B450-058D336F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0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87F6E-8702-41C1-8033-4446C1A3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9493C-2B9A-40B5-AC68-753228E5C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9C2EBD-77FD-459E-8DF5-D61A0637A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D8083-8047-4030-862F-32F00A3ED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D7A457-9E49-4C17-89E2-CE86C08D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A24AE-EC9C-40E1-9369-10D06420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17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80B09-BFA7-4045-A2BE-FBF0CD90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E88D9-531C-4D9F-897C-BD113E860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F0E35-8E79-41A2-A6A4-3F8B94FE5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3A330F-3A9E-4838-AD85-3C5E22C3B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84ABF7-4074-47F9-8EDD-2A1C85753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01AFDA-7E2D-4EC8-A0F4-093A8D07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17EE6B-3F10-4A99-877D-3DFD9A92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43323C-7745-410F-8ED5-93F94084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1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E956B-F163-445B-AA6D-9BC5D588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FF62B5-0A95-4A8A-9765-210ECA23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A4E9F2-E1C1-413F-A6B3-84F8CAC85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A232EE-CBB8-46DD-BFEE-CD08D59F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0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43E0D9-5041-4F16-9186-3BC03D76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D9EBD4-D0F6-4809-AF27-D1D9E67F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3E4ED-D359-4EC7-942A-8FA86D49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47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8DB65-A0FC-47A1-B831-DDA82283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A05DC-EB8D-4C43-BD8C-A032BA1A5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9F1FB-1194-46E2-8908-30119766E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2E4770-C46A-443A-8F89-5DBF3489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902411-39C1-41D4-BD5C-3C22010E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4994F5-1D16-4823-8BCA-25EBA246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60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5758D-2273-4D4B-927A-0905C5F5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40FD1E-E91B-4906-B47C-E8D692EF5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A4C729-23D3-4EB9-9C54-81F299467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C64721-5C15-4C84-A8BF-211AE1E2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D3996-12A0-4C0B-A7B1-02C4622BE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B306C-95F9-4D0D-9902-E167B8B1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3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B01684-EF6C-4EE1-B401-2F4D4AF8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19" y="0"/>
            <a:ext cx="11833781" cy="1011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FEAB54-505F-4F7F-BF7E-3A6CC948E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DF45B0-C5CD-47EC-9500-A61FF4C6C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CAB01-66A0-41F6-AB3F-2017C81C0C8C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FC655-EAC4-4B3F-87B1-EF8DD6DA1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C1E70-25C2-4C8D-8876-9219A3CAD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339B9-2F6F-4712-9EB3-85E7637C50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B6700-BFB4-4F93-B1B1-AC77A7202BAF}"/>
              </a:ext>
            </a:extLst>
          </p:cNvPr>
          <p:cNvSpPr txBox="1"/>
          <p:nvPr userDrawn="1"/>
        </p:nvSpPr>
        <p:spPr>
          <a:xfrm>
            <a:off x="7616858" y="37708"/>
            <a:ext cx="457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Capstone Design I - 2018 Spring Semester</a:t>
            </a:r>
            <a:endParaRPr lang="ko-KR" altLang="en-US" sz="2000" dirty="0">
              <a:latin typeface="Calibri" panose="020F0502020204030204" pitchFamily="34" charset="0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자유형 12">
            <a:extLst>
              <a:ext uri="{FF2B5EF4-FFF2-40B4-BE49-F238E27FC236}">
                <a16:creationId xmlns:a16="http://schemas.microsoft.com/office/drawing/2014/main" id="{2803EAD0-AEF5-4536-BEEE-5F791408099C}"/>
              </a:ext>
            </a:extLst>
          </p:cNvPr>
          <p:cNvSpPr/>
          <p:nvPr userDrawn="1"/>
        </p:nvSpPr>
        <p:spPr>
          <a:xfrm>
            <a:off x="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2">
            <a:extLst>
              <a:ext uri="{FF2B5EF4-FFF2-40B4-BE49-F238E27FC236}">
                <a16:creationId xmlns:a16="http://schemas.microsoft.com/office/drawing/2014/main" id="{EB3D3A0A-D170-4128-8B9C-08EB5C4C86C6}"/>
              </a:ext>
            </a:extLst>
          </p:cNvPr>
          <p:cNvSpPr/>
          <p:nvPr userDrawn="1"/>
        </p:nvSpPr>
        <p:spPr>
          <a:xfrm flipH="1" flipV="1">
            <a:off x="5494092" y="6379925"/>
            <a:ext cx="6697907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2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18864" y="2003120"/>
            <a:ext cx="6588551" cy="864675"/>
          </a:xfrm>
        </p:spPr>
        <p:txBody>
          <a:bodyPr>
            <a:noAutofit/>
          </a:bodyPr>
          <a:lstStyle/>
          <a:p>
            <a:pPr algn="r"/>
            <a:r>
              <a:rPr lang="ko-KR" altLang="en-US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주제 탐색 </a:t>
            </a:r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2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64205" y="3029717"/>
            <a:ext cx="2843210" cy="284612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발표 일시 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: 2018. 02. 01</a:t>
            </a:r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cxnSp>
        <p:nvCxnSpPr>
          <p:cNvPr id="24" name="구부러진 연결선 23"/>
          <p:cNvCxnSpPr>
            <a:cxnSpLocks/>
          </p:cNvCxnSpPr>
          <p:nvPr/>
        </p:nvCxnSpPr>
        <p:spPr>
          <a:xfrm>
            <a:off x="4647415" y="1986836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>
            <a:cxnSpLocks/>
          </p:cNvCxnSpPr>
          <p:nvPr/>
        </p:nvCxnSpPr>
        <p:spPr>
          <a:xfrm>
            <a:off x="4647415" y="3428614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7024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Bef>
                <a:spcPct val="20000"/>
              </a:spcBef>
              <a:defRPr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7564205" y="3696276"/>
            <a:ext cx="2843210" cy="1011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12146304 </a:t>
            </a:r>
            <a:r>
              <a:rPr lang="ko-KR" altLang="en-US" sz="1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김성제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14146307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김준성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14146311 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박소영</a:t>
            </a:r>
          </a:p>
        </p:txBody>
      </p:sp>
    </p:spTree>
    <p:extLst>
      <p:ext uri="{BB962C8B-B14F-4D97-AF65-F5344CB8AC3E}">
        <p14:creationId xmlns:p14="http://schemas.microsoft.com/office/powerpoint/2010/main" val="19554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방송 콘텐츠와 관련성이 높은 광고 추천 알고리즘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367547-3F09-4186-AFD2-A1E946A75A12}"/>
              </a:ext>
            </a:extLst>
          </p:cNvPr>
          <p:cNvSpPr txBox="1"/>
          <p:nvPr/>
        </p:nvSpPr>
        <p:spPr>
          <a:xfrm>
            <a:off x="680719" y="1782624"/>
            <a:ext cx="111455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Action Plan</a:t>
            </a:r>
          </a:p>
          <a:p>
            <a:pPr marL="800100" lvl="1" indent="-342900">
              <a:lnSpc>
                <a:spcPct val="120000"/>
              </a:lnSpc>
              <a:buAutoNum type="arabicParenR"/>
            </a:pPr>
            <a:r>
              <a:rPr lang="ko-KR" altLang="en-US" dirty="0"/>
              <a:t>프로그램 스케줄 데이터로부터 </a:t>
            </a:r>
            <a:r>
              <a:rPr lang="en-US" altLang="ko-KR" dirty="0" err="1"/>
              <a:t>skytv</a:t>
            </a:r>
            <a:r>
              <a:rPr lang="ko-KR" altLang="en-US" dirty="0"/>
              <a:t> 채널의 프로그램 스케줄과 프로그램 정보</a:t>
            </a:r>
            <a:r>
              <a:rPr lang="en-US" altLang="ko-KR" dirty="0"/>
              <a:t>(</a:t>
            </a:r>
            <a:r>
              <a:rPr lang="ko-KR" altLang="en-US" dirty="0" err="1"/>
              <a:t>방송명</a:t>
            </a:r>
            <a:r>
              <a:rPr lang="en-US" altLang="ko-KR" dirty="0"/>
              <a:t>, </a:t>
            </a:r>
            <a:r>
              <a:rPr lang="ko-KR" altLang="en-US" dirty="0" err="1"/>
              <a:t>방송회차</a:t>
            </a:r>
            <a:r>
              <a:rPr lang="en-US" altLang="ko-KR" dirty="0"/>
              <a:t>)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800100" lvl="1" indent="-342900">
              <a:lnSpc>
                <a:spcPct val="120000"/>
              </a:lnSpc>
              <a:buAutoNum type="arabicParenR"/>
            </a:pPr>
            <a:r>
              <a:rPr lang="ko-KR" altLang="en-US" dirty="0"/>
              <a:t>본 방송 시간 이후의 트위터 등의 </a:t>
            </a:r>
            <a:r>
              <a:rPr lang="en-US" altLang="ko-KR" dirty="0"/>
              <a:t>SNS</a:t>
            </a:r>
            <a:r>
              <a:rPr lang="ko-KR" altLang="en-US" dirty="0"/>
              <a:t>와 유튜브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TV </a:t>
            </a:r>
            <a:r>
              <a:rPr lang="ko-KR" altLang="en-US" dirty="0"/>
              <a:t>등의 클립 영상의 댓글 등을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800100" lvl="1" indent="-342900">
              <a:lnSpc>
                <a:spcPct val="120000"/>
              </a:lnSpc>
              <a:buAutoNum type="arabicParenR"/>
            </a:pPr>
            <a:r>
              <a:rPr lang="ko-KR" altLang="en-US" dirty="0"/>
              <a:t>등장 빈도가 높은 음식 메뉴 찾기</a:t>
            </a:r>
            <a:endParaRPr lang="en-US" altLang="ko-KR" dirty="0"/>
          </a:p>
          <a:p>
            <a:pPr marL="800100" lvl="1" indent="-342900">
              <a:lnSpc>
                <a:spcPct val="120000"/>
              </a:lnSpc>
              <a:buAutoNum type="arabicParenR"/>
            </a:pPr>
            <a:r>
              <a:rPr lang="ko-KR" altLang="en-US" dirty="0"/>
              <a:t>적절한 광고 선택</a:t>
            </a:r>
          </a:p>
        </p:txBody>
      </p:sp>
    </p:spTree>
    <p:extLst>
      <p:ext uri="{BB962C8B-B14F-4D97-AF65-F5344CB8AC3E}">
        <p14:creationId xmlns:p14="http://schemas.microsoft.com/office/powerpoint/2010/main" val="395241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방송 콘텐츠와 관련성이 높은 광고 추천 알고리즘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12C0FC-96D6-4B9E-8413-983DA8773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69" y="1709171"/>
            <a:ext cx="4949194" cy="45784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450B98C-CCA9-4295-8D9D-55BB68705101}"/>
              </a:ext>
            </a:extLst>
          </p:cNvPr>
          <p:cNvSpPr/>
          <p:nvPr/>
        </p:nvSpPr>
        <p:spPr>
          <a:xfrm>
            <a:off x="8128000" y="1944337"/>
            <a:ext cx="457200" cy="18863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B91184-AA6D-466B-96BB-4AB9813E5DC2}"/>
              </a:ext>
            </a:extLst>
          </p:cNvPr>
          <p:cNvSpPr/>
          <p:nvPr/>
        </p:nvSpPr>
        <p:spPr>
          <a:xfrm>
            <a:off x="10231120" y="2868897"/>
            <a:ext cx="457200" cy="18863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0673DE-B1B8-4A75-A9EB-27BD26A1C36B}"/>
              </a:ext>
            </a:extLst>
          </p:cNvPr>
          <p:cNvSpPr/>
          <p:nvPr/>
        </p:nvSpPr>
        <p:spPr>
          <a:xfrm>
            <a:off x="7264400" y="3974556"/>
            <a:ext cx="457200" cy="18863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D71C7E-3E16-4E19-8FFD-6A9CA42FD69E}"/>
              </a:ext>
            </a:extLst>
          </p:cNvPr>
          <p:cNvSpPr/>
          <p:nvPr/>
        </p:nvSpPr>
        <p:spPr>
          <a:xfrm>
            <a:off x="7264400" y="4708794"/>
            <a:ext cx="457200" cy="18863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83C709-DB0B-44C3-A2BE-FC29CD0B98C1}"/>
              </a:ext>
            </a:extLst>
          </p:cNvPr>
          <p:cNvSpPr/>
          <p:nvPr/>
        </p:nvSpPr>
        <p:spPr>
          <a:xfrm>
            <a:off x="7264400" y="5473817"/>
            <a:ext cx="457200" cy="18863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49A795-3A36-4CD7-9AD4-6BA7E76FAFA5}"/>
              </a:ext>
            </a:extLst>
          </p:cNvPr>
          <p:cNvSpPr/>
          <p:nvPr/>
        </p:nvSpPr>
        <p:spPr>
          <a:xfrm>
            <a:off x="10556240" y="1944337"/>
            <a:ext cx="294640" cy="170258"/>
          </a:xfrm>
          <a:prstGeom prst="rect">
            <a:avLst/>
          </a:prstGeom>
          <a:solidFill>
            <a:srgbClr val="FF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ADD946-4D87-44C0-ACE2-295248737CDA}"/>
              </a:ext>
            </a:extLst>
          </p:cNvPr>
          <p:cNvSpPr/>
          <p:nvPr/>
        </p:nvSpPr>
        <p:spPr>
          <a:xfrm>
            <a:off x="9522171" y="3938051"/>
            <a:ext cx="294640" cy="170258"/>
          </a:xfrm>
          <a:prstGeom prst="rect">
            <a:avLst/>
          </a:prstGeom>
          <a:solidFill>
            <a:srgbClr val="FF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778C7C-0532-4322-8818-C9FD4C602374}"/>
              </a:ext>
            </a:extLst>
          </p:cNvPr>
          <p:cNvSpPr/>
          <p:nvPr/>
        </p:nvSpPr>
        <p:spPr>
          <a:xfrm>
            <a:off x="8061960" y="4703505"/>
            <a:ext cx="294640" cy="170258"/>
          </a:xfrm>
          <a:prstGeom prst="rect">
            <a:avLst/>
          </a:prstGeom>
          <a:solidFill>
            <a:srgbClr val="FF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FE0F9B-845E-4EE8-AC5A-4AB067329BD3}"/>
              </a:ext>
            </a:extLst>
          </p:cNvPr>
          <p:cNvSpPr/>
          <p:nvPr/>
        </p:nvSpPr>
        <p:spPr>
          <a:xfrm>
            <a:off x="7797800" y="5793034"/>
            <a:ext cx="294640" cy="170258"/>
          </a:xfrm>
          <a:prstGeom prst="rect">
            <a:avLst/>
          </a:prstGeom>
          <a:solidFill>
            <a:srgbClr val="FF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4C40C5-BF80-46E4-A231-B33F3881A9F4}"/>
              </a:ext>
            </a:extLst>
          </p:cNvPr>
          <p:cNvSpPr/>
          <p:nvPr/>
        </p:nvSpPr>
        <p:spPr>
          <a:xfrm>
            <a:off x="7574280" y="3037208"/>
            <a:ext cx="294640" cy="170258"/>
          </a:xfrm>
          <a:prstGeom prst="rect">
            <a:avLst/>
          </a:prstGeom>
          <a:solidFill>
            <a:srgbClr val="FF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247D61-0102-4ACF-8F75-931F7C91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75" y="1708564"/>
            <a:ext cx="5400000" cy="1071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F3DED-3452-439D-8DA8-0FA2C356E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75" y="2706188"/>
            <a:ext cx="5400000" cy="10679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9A16D3-944F-4550-B7FE-F649C2130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75" y="3774140"/>
            <a:ext cx="5400000" cy="107007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C2B3DB-F586-405D-ABF1-41FFDD649EDD}"/>
              </a:ext>
            </a:extLst>
          </p:cNvPr>
          <p:cNvSpPr/>
          <p:nvPr/>
        </p:nvSpPr>
        <p:spPr>
          <a:xfrm>
            <a:off x="1688811" y="3059687"/>
            <a:ext cx="294640" cy="170258"/>
          </a:xfrm>
          <a:prstGeom prst="rect">
            <a:avLst/>
          </a:prstGeom>
          <a:solidFill>
            <a:srgbClr val="FF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7D8922-CC81-4D18-A3AC-75B9CD11313A}"/>
              </a:ext>
            </a:extLst>
          </p:cNvPr>
          <p:cNvSpPr/>
          <p:nvPr/>
        </p:nvSpPr>
        <p:spPr>
          <a:xfrm>
            <a:off x="1330382" y="4108309"/>
            <a:ext cx="294640" cy="170258"/>
          </a:xfrm>
          <a:prstGeom prst="rect">
            <a:avLst/>
          </a:prstGeom>
          <a:solidFill>
            <a:srgbClr val="FF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AAF697-EAE0-418D-AE3E-C268D40F2884}"/>
              </a:ext>
            </a:extLst>
          </p:cNvPr>
          <p:cNvSpPr/>
          <p:nvPr/>
        </p:nvSpPr>
        <p:spPr>
          <a:xfrm>
            <a:off x="1805651" y="2047096"/>
            <a:ext cx="294640" cy="170258"/>
          </a:xfrm>
          <a:prstGeom prst="rect">
            <a:avLst/>
          </a:prstGeom>
          <a:solidFill>
            <a:srgbClr val="FF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추천된 광고를 소형 오버레이 형태로 제공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697585" y="1725105"/>
            <a:ext cx="709274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내용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오버레이 광고에 상품을 선택 후 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	</a:t>
            </a:r>
            <a:r>
              <a:rPr lang="ko-KR" altLang="en-US" dirty="0"/>
              <a:t>결제할 수 있는  </a:t>
            </a:r>
            <a:r>
              <a:rPr lang="en-US" altLang="ko-KR" dirty="0"/>
              <a:t>QR</a:t>
            </a:r>
            <a:r>
              <a:rPr lang="ko-KR" altLang="en-US" dirty="0"/>
              <a:t>코드 포함 </a:t>
            </a:r>
          </a:p>
        </p:txBody>
      </p:sp>
      <p:pic>
        <p:nvPicPr>
          <p:cNvPr id="7" name="Picture 18" descr="bhc에 대한 이미지 검색결과">
            <a:extLst>
              <a:ext uri="{FF2B5EF4-FFF2-40B4-BE49-F238E27FC236}">
                <a16:creationId xmlns:a16="http://schemas.microsoft.com/office/drawing/2014/main" id="{A9CBD056-DEEF-4273-A1E3-2FD9DC310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342" y="3195957"/>
            <a:ext cx="2332037" cy="233203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큐알코드에 대한 이미지 검색결과">
            <a:extLst>
              <a:ext uri="{FF2B5EF4-FFF2-40B4-BE49-F238E27FC236}">
                <a16:creationId xmlns:a16="http://schemas.microsoft.com/office/drawing/2014/main" id="{EE35C039-A683-4156-AB42-C39A75594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360" y="3195957"/>
            <a:ext cx="835569" cy="83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스마트폰에 대한 이미지 검색결과">
            <a:extLst>
              <a:ext uri="{FF2B5EF4-FFF2-40B4-BE49-F238E27FC236}">
                <a16:creationId xmlns:a16="http://schemas.microsoft.com/office/drawing/2014/main" id="{4868A8E3-51A4-489F-AC1A-123C56AD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437" y="1523999"/>
            <a:ext cx="2298071" cy="46417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0D8604-27F9-45E9-A544-11047C2ED8CE}"/>
              </a:ext>
            </a:extLst>
          </p:cNvPr>
          <p:cNvSpPr/>
          <p:nvPr/>
        </p:nvSpPr>
        <p:spPr>
          <a:xfrm>
            <a:off x="8135770" y="2160494"/>
            <a:ext cx="2042160" cy="35840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75342EA-93A8-4E07-9270-5D687237275E}"/>
              </a:ext>
            </a:extLst>
          </p:cNvPr>
          <p:cNvSpPr/>
          <p:nvPr/>
        </p:nvSpPr>
        <p:spPr>
          <a:xfrm>
            <a:off x="8216472" y="2714571"/>
            <a:ext cx="1870017" cy="93325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28D24-1188-4E2B-BAD4-9FBCA0E7904D}"/>
              </a:ext>
            </a:extLst>
          </p:cNvPr>
          <p:cNvSpPr txBox="1"/>
          <p:nvPr/>
        </p:nvSpPr>
        <p:spPr>
          <a:xfrm>
            <a:off x="8214651" y="2772614"/>
            <a:ext cx="1851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주문 상품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</a:p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bhc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맛초킹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한마리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68099C8-8B37-4AE6-A43C-63FB35BD873C}"/>
              </a:ext>
            </a:extLst>
          </p:cNvPr>
          <p:cNvSpPr/>
          <p:nvPr/>
        </p:nvSpPr>
        <p:spPr>
          <a:xfrm>
            <a:off x="8216472" y="3767922"/>
            <a:ext cx="1870017" cy="102512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CFC99-F080-4BC2-8C35-E929E31E9D75}"/>
              </a:ext>
            </a:extLst>
          </p:cNvPr>
          <p:cNvSpPr txBox="1"/>
          <p:nvPr/>
        </p:nvSpPr>
        <p:spPr>
          <a:xfrm>
            <a:off x="8214651" y="3831711"/>
            <a:ext cx="1851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서울시 노원구 공릉도 동일로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상세 주소 입력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53A3B0-C7DC-47FA-B6BE-AB841F998659}"/>
              </a:ext>
            </a:extLst>
          </p:cNvPr>
          <p:cNvSpPr/>
          <p:nvPr/>
        </p:nvSpPr>
        <p:spPr>
          <a:xfrm>
            <a:off x="8335886" y="4505210"/>
            <a:ext cx="1618523" cy="231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19A905D-DCBA-4D1B-99B0-9C6D7F0050B8}"/>
              </a:ext>
            </a:extLst>
          </p:cNvPr>
          <p:cNvCxnSpPr/>
          <p:nvPr/>
        </p:nvCxnSpPr>
        <p:spPr>
          <a:xfrm>
            <a:off x="8399930" y="4525529"/>
            <a:ext cx="0" cy="1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gps 표시에 대한 이미지 검색결과">
            <a:extLst>
              <a:ext uri="{FF2B5EF4-FFF2-40B4-BE49-F238E27FC236}">
                <a16:creationId xmlns:a16="http://schemas.microsoft.com/office/drawing/2014/main" id="{7B090A41-9EDC-4AEB-86A6-9EAA907B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122" y="4134936"/>
            <a:ext cx="176358" cy="17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8575A8-137A-4B02-A5EC-648DC6D5BADD}"/>
              </a:ext>
            </a:extLst>
          </p:cNvPr>
          <p:cNvSpPr/>
          <p:nvPr/>
        </p:nvSpPr>
        <p:spPr>
          <a:xfrm>
            <a:off x="9140409" y="3250912"/>
            <a:ext cx="759381" cy="2767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상품변경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4AFFFE7-D5D8-4D7E-891C-E0CCC7F07776}"/>
              </a:ext>
            </a:extLst>
          </p:cNvPr>
          <p:cNvSpPr/>
          <p:nvPr/>
        </p:nvSpPr>
        <p:spPr>
          <a:xfrm>
            <a:off x="8216472" y="4863688"/>
            <a:ext cx="1870017" cy="69905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2463B-E553-41B0-9B9C-2F8B1869E4E3}"/>
              </a:ext>
            </a:extLst>
          </p:cNvPr>
          <p:cNvSpPr txBox="1"/>
          <p:nvPr/>
        </p:nvSpPr>
        <p:spPr>
          <a:xfrm>
            <a:off x="8214651" y="4921731"/>
            <a:ext cx="1851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결제 금액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17,000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D19736-E323-40B8-A766-26F235213DA1}"/>
              </a:ext>
            </a:extLst>
          </p:cNvPr>
          <p:cNvSpPr/>
          <p:nvPr/>
        </p:nvSpPr>
        <p:spPr>
          <a:xfrm>
            <a:off x="8760719" y="5215363"/>
            <a:ext cx="759381" cy="27674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결제하기</a:t>
            </a:r>
          </a:p>
        </p:txBody>
      </p:sp>
      <p:pic>
        <p:nvPicPr>
          <p:cNvPr id="1030" name="Picture 6" descr="kt skylife에 대한 이미지 검색결과">
            <a:extLst>
              <a:ext uri="{FF2B5EF4-FFF2-40B4-BE49-F238E27FC236}">
                <a16:creationId xmlns:a16="http://schemas.microsoft.com/office/drawing/2014/main" id="{36C7C8E9-9AEE-48C5-8780-B0FD16C5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4" y="2344334"/>
            <a:ext cx="589852" cy="18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FD5E6C-2B5A-4124-A8B8-547FAF86BF62}"/>
              </a:ext>
            </a:extLst>
          </p:cNvPr>
          <p:cNvSpPr/>
          <p:nvPr/>
        </p:nvSpPr>
        <p:spPr>
          <a:xfrm>
            <a:off x="8844856" y="2344335"/>
            <a:ext cx="1221313" cy="201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098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추천된 광고를 오버레이 형태로 제공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697584" y="1725105"/>
            <a:ext cx="1114897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계획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프로그램 내에 광고를 띄우는 방법</a:t>
            </a:r>
            <a:r>
              <a:rPr lang="en-US" altLang="ko-KR" dirty="0"/>
              <a:t>(</a:t>
            </a:r>
            <a:r>
              <a:rPr lang="ko-KR" altLang="en-US" dirty="0"/>
              <a:t>기술</a:t>
            </a:r>
            <a:r>
              <a:rPr lang="en-US" altLang="ko-KR" dirty="0"/>
              <a:t>) </a:t>
            </a:r>
            <a:r>
              <a:rPr lang="ko-KR" altLang="en-US" dirty="0"/>
              <a:t>조사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광고의 크기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, </a:t>
            </a:r>
            <a:r>
              <a:rPr lang="ko-KR" altLang="en-US" dirty="0"/>
              <a:t>유지 시간</a:t>
            </a:r>
            <a:r>
              <a:rPr lang="en-US" altLang="ko-KR" dirty="0"/>
              <a:t>, </a:t>
            </a:r>
            <a:r>
              <a:rPr lang="ko-KR" altLang="en-US" dirty="0"/>
              <a:t>종료 방법 등 조사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광고를 띄울 타이밍에 관한 고민</a:t>
            </a:r>
          </a:p>
        </p:txBody>
      </p:sp>
    </p:spTree>
    <p:extLst>
      <p:ext uri="{BB962C8B-B14F-4D97-AF65-F5344CB8AC3E}">
        <p14:creationId xmlns:p14="http://schemas.microsoft.com/office/powerpoint/2010/main" val="224886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18864" y="2003120"/>
            <a:ext cx="6588551" cy="864675"/>
          </a:xfrm>
        </p:spPr>
        <p:txBody>
          <a:bodyPr>
            <a:noAutofit/>
          </a:bodyPr>
          <a:lstStyle/>
          <a:p>
            <a:pPr algn="r"/>
            <a:r>
              <a:rPr lang="ko-KR" altLang="en-US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감사합니다</a:t>
            </a:r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.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cxnSp>
        <p:nvCxnSpPr>
          <p:cNvPr id="24" name="구부러진 연결선 23"/>
          <p:cNvCxnSpPr>
            <a:cxnSpLocks/>
          </p:cNvCxnSpPr>
          <p:nvPr/>
        </p:nvCxnSpPr>
        <p:spPr>
          <a:xfrm>
            <a:off x="4647415" y="1986836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>
            <a:cxnSpLocks/>
          </p:cNvCxnSpPr>
          <p:nvPr/>
        </p:nvCxnSpPr>
        <p:spPr>
          <a:xfrm>
            <a:off x="4647415" y="3428614"/>
            <a:ext cx="57600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7024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Bef>
                <a:spcPct val="20000"/>
              </a:spcBef>
              <a:defRPr/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17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43F38-7A5B-4E21-8334-FDE81453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D9A6B-481E-4A5D-8A74-BF84D9204930}"/>
              </a:ext>
            </a:extLst>
          </p:cNvPr>
          <p:cNvSpPr txBox="1"/>
          <p:nvPr/>
        </p:nvSpPr>
        <p:spPr>
          <a:xfrm>
            <a:off x="1611983" y="1074652"/>
            <a:ext cx="8748075" cy="191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/>
              <a:t>IDEA 1 :</a:t>
            </a:r>
            <a:r>
              <a:rPr lang="ko-KR" altLang="en-US" sz="3200" b="1" dirty="0"/>
              <a:t> 모두의 </a:t>
            </a:r>
            <a:r>
              <a:rPr lang="en-US" altLang="ko-KR" sz="3200" b="1" dirty="0"/>
              <a:t>TV </a:t>
            </a:r>
          </a:p>
          <a:p>
            <a:pPr>
              <a:lnSpc>
                <a:spcPct val="200000"/>
              </a:lnSpc>
            </a:pPr>
            <a:r>
              <a:rPr lang="en-US" altLang="ko-KR" sz="3200" b="1" dirty="0"/>
              <a:t>IDEA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2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치킨 드실</a:t>
            </a:r>
            <a:r>
              <a:rPr lang="en-US" altLang="ko-KR" sz="3200" b="1" dirty="0"/>
              <a:t>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1F9A5-9DD7-446F-8051-F5E653EF6C93}"/>
              </a:ext>
            </a:extLst>
          </p:cNvPr>
          <p:cNvSpPr txBox="1"/>
          <p:nvPr/>
        </p:nvSpPr>
        <p:spPr>
          <a:xfrm>
            <a:off x="1040479" y="1334423"/>
            <a:ext cx="479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74396-572E-4958-9E9D-CA4A2DED5433}"/>
              </a:ext>
            </a:extLst>
          </p:cNvPr>
          <p:cNvSpPr txBox="1"/>
          <p:nvPr/>
        </p:nvSpPr>
        <p:spPr>
          <a:xfrm>
            <a:off x="1040479" y="2302080"/>
            <a:ext cx="479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07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IDEA 1 : </a:t>
            </a:r>
            <a:r>
              <a:rPr lang="ko-KR" altLang="en-US" dirty="0"/>
              <a:t>모두의 </a:t>
            </a:r>
            <a:r>
              <a:rPr lang="en-US" altLang="ko-KR" dirty="0"/>
              <a:t>TV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IDEA 1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2358242-5615-49CE-BF09-80AE40206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53" y="1835880"/>
            <a:ext cx="6035112" cy="3186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D49CB1-D06A-4855-B4E1-3880E4C47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09" y="5022120"/>
            <a:ext cx="3284565" cy="1190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0D36FE-6F88-4429-AE15-76EF32D25012}"/>
              </a:ext>
            </a:extLst>
          </p:cNvPr>
          <p:cNvSpPr txBox="1"/>
          <p:nvPr/>
        </p:nvSpPr>
        <p:spPr>
          <a:xfrm>
            <a:off x="7060548" y="2859132"/>
            <a:ext cx="513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/>
              <a:t>시각장애인에게 텍스트 대신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드라마</a:t>
            </a:r>
            <a:r>
              <a:rPr lang="en-US" altLang="ko-KR" sz="2400" dirty="0"/>
              <a:t>, </a:t>
            </a:r>
            <a:r>
              <a:rPr lang="ko-KR" altLang="en-US" sz="2400" dirty="0"/>
              <a:t>예능의 일부를 들려준다면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D3229-D73B-4917-8673-88D7DC95FFA5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소리로 하는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CAPTCHA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12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IDEA 1 : </a:t>
            </a:r>
            <a:r>
              <a:rPr lang="ko-KR" altLang="en-US" dirty="0"/>
              <a:t>모두의 </a:t>
            </a:r>
            <a:r>
              <a:rPr lang="en-US" altLang="ko-KR" dirty="0"/>
              <a:t>TV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IDEA 1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C7AECD95-308B-4998-AC82-289AA5CE0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728" y="2688377"/>
            <a:ext cx="1622612" cy="1622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F506C-770F-48A3-B502-0185EB06B96E}"/>
              </a:ext>
            </a:extLst>
          </p:cNvPr>
          <p:cNvSpPr txBox="1"/>
          <p:nvPr/>
        </p:nvSpPr>
        <p:spPr>
          <a:xfrm>
            <a:off x="1201269" y="4083958"/>
            <a:ext cx="138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시각 장애인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F79EC1-4CE5-42D3-9B62-21E5839A0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55" y="2753018"/>
            <a:ext cx="815158" cy="816750"/>
          </a:xfrm>
          <a:prstGeom prst="rect">
            <a:avLst/>
          </a:prstGeom>
        </p:spPr>
      </p:pic>
      <p:pic>
        <p:nvPicPr>
          <p:cNvPr id="13" name="그림 12" descr="사람, 테이블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7DE718F7-0667-48FA-BEF8-90FBA21F3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37" y="1908678"/>
            <a:ext cx="4057650" cy="300990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0A47B21-057B-4328-9919-4B439DFB7139}"/>
              </a:ext>
            </a:extLst>
          </p:cNvPr>
          <p:cNvSpPr/>
          <p:nvPr/>
        </p:nvSpPr>
        <p:spPr>
          <a:xfrm>
            <a:off x="2787779" y="3215961"/>
            <a:ext cx="905437" cy="408375"/>
          </a:xfrm>
          <a:prstGeom prst="rightArrow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81D0803-C649-4B28-AF37-DA95474828BC}"/>
              </a:ext>
            </a:extLst>
          </p:cNvPr>
          <p:cNvSpPr/>
          <p:nvPr/>
        </p:nvSpPr>
        <p:spPr>
          <a:xfrm>
            <a:off x="8552888" y="3209440"/>
            <a:ext cx="905437" cy="408375"/>
          </a:xfrm>
          <a:prstGeom prst="rightArrow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F62DF-2B69-4719-8EB7-3C47657B57B2}"/>
              </a:ext>
            </a:extLst>
          </p:cNvPr>
          <p:cNvSpPr txBox="1"/>
          <p:nvPr/>
        </p:nvSpPr>
        <p:spPr>
          <a:xfrm>
            <a:off x="9544333" y="3161393"/>
            <a:ext cx="1864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자막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D60829-57BE-485B-A307-9F8EF0AE62CE}"/>
              </a:ext>
            </a:extLst>
          </p:cNvPr>
          <p:cNvSpPr txBox="1"/>
          <p:nvPr/>
        </p:nvSpPr>
        <p:spPr>
          <a:xfrm>
            <a:off x="1989044" y="5288765"/>
            <a:ext cx="893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/>
              <a:t>위와 같은 작업을 할 수 있는 환경을 만들어주자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5EF327-695B-47B0-86A0-154DD186355C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청각 장애인들이 자막을 만들 수 있게 하자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34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IDEA 1 : </a:t>
            </a:r>
            <a:r>
              <a:rPr lang="ko-KR" altLang="en-US" dirty="0"/>
              <a:t>모두의 </a:t>
            </a:r>
            <a:r>
              <a:rPr lang="en-US" altLang="ko-KR" dirty="0"/>
              <a:t>TV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IDEA 1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5EF327-695B-47B0-86A0-154DD186355C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청각 장애인들이 자막을 만들 수 있게 하자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12FF9A-D8B9-4A62-8AEA-30E6DD92C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8" y="2301253"/>
            <a:ext cx="4719266" cy="3068606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FA162CA3-5EB4-4413-9B91-A5762071BBEE}"/>
              </a:ext>
            </a:extLst>
          </p:cNvPr>
          <p:cNvSpPr/>
          <p:nvPr/>
        </p:nvSpPr>
        <p:spPr>
          <a:xfrm>
            <a:off x="841848" y="1340395"/>
            <a:ext cx="4929222" cy="4929222"/>
          </a:xfrm>
          <a:prstGeom prst="mathMultiply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전자기기, 키보드, 실내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2CCD1CB-38B7-4439-8136-DA1365FAD4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8" b="12838"/>
          <a:stretch/>
        </p:blipFill>
        <p:spPr>
          <a:xfrm>
            <a:off x="5923203" y="2301253"/>
            <a:ext cx="5569365" cy="306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5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IDEA 1 : </a:t>
            </a:r>
            <a:r>
              <a:rPr lang="ko-KR" altLang="en-US" dirty="0"/>
              <a:t>모두의 </a:t>
            </a:r>
            <a:r>
              <a:rPr lang="en-US" altLang="ko-KR" dirty="0"/>
              <a:t>TV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IDEA 1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모두의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TV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A2A43-46F3-4E4E-9F56-6351B6EB914F}"/>
              </a:ext>
            </a:extLst>
          </p:cNvPr>
          <p:cNvSpPr txBox="1"/>
          <p:nvPr/>
        </p:nvSpPr>
        <p:spPr>
          <a:xfrm>
            <a:off x="358219" y="1134834"/>
            <a:ext cx="1134044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KT </a:t>
            </a:r>
            <a:r>
              <a:rPr lang="en-US" altLang="ko-KR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skylife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얻는 이점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22063-0614-4E32-ADFF-7B714E26D3B5}"/>
              </a:ext>
            </a:extLst>
          </p:cNvPr>
          <p:cNvSpPr txBox="1"/>
          <p:nvPr/>
        </p:nvSpPr>
        <p:spPr>
          <a:xfrm>
            <a:off x="715489" y="1917296"/>
            <a:ext cx="1111923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 err="1"/>
              <a:t>방송사업자로서의</a:t>
            </a:r>
            <a:r>
              <a:rPr lang="ko-KR" altLang="en-US" dirty="0"/>
              <a:t> </a:t>
            </a:r>
            <a:r>
              <a:rPr lang="en-US" altLang="ko-KR" dirty="0"/>
              <a:t>CSR(</a:t>
            </a:r>
            <a:r>
              <a:rPr lang="ko-KR" altLang="en-US" dirty="0"/>
              <a:t>기업의 사회적 책임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기업이 생산 및 영업활동을 하면서 사회공헌과 윤리경영을 비롯한 사회 전체에 이익을 추구하는 것</a:t>
            </a:r>
            <a:endParaRPr lang="en-US" altLang="ko-KR" dirty="0"/>
          </a:p>
          <a:p>
            <a:pPr marL="1200150" lvl="2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장애인을 위한 </a:t>
            </a:r>
            <a:r>
              <a:rPr lang="ko-KR" altLang="en-US" dirty="0" err="1"/>
              <a:t>배리어프리</a:t>
            </a:r>
            <a:r>
              <a:rPr lang="ko-KR" altLang="en-US" dirty="0"/>
              <a:t> 콘텐츠 제작을 통해 사회에 공헌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E2850-29ED-4838-8552-269C3AE3C4D2}"/>
              </a:ext>
            </a:extLst>
          </p:cNvPr>
          <p:cNvSpPr txBox="1"/>
          <p:nvPr/>
        </p:nvSpPr>
        <p:spPr>
          <a:xfrm>
            <a:off x="724453" y="3129812"/>
            <a:ext cx="111192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장애인 의무고용 문제 해결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많은 회사는 장애인을 의무적으로 고용해야 한다</a:t>
            </a:r>
            <a:r>
              <a:rPr lang="en-US" altLang="ko-KR" dirty="0"/>
              <a:t>. (2.9%)</a:t>
            </a:r>
          </a:p>
          <a:p>
            <a:pPr marL="1200150" lvl="2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시각장애인 고용을 통해 실천 가능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고용률이 낮아</a:t>
            </a:r>
            <a:r>
              <a:rPr lang="en-US" altLang="ko-KR" dirty="0"/>
              <a:t> </a:t>
            </a:r>
            <a:r>
              <a:rPr lang="ko-KR" altLang="en-US" dirty="0"/>
              <a:t>과징금을 내는 경우가 대부분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4D364-D173-460C-B288-A903457C51FD}"/>
              </a:ext>
            </a:extLst>
          </p:cNvPr>
          <p:cNvSpPr txBox="1"/>
          <p:nvPr/>
        </p:nvSpPr>
        <p:spPr>
          <a:xfrm>
            <a:off x="715488" y="4766354"/>
            <a:ext cx="1111923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STT(Speech-To-Text) </a:t>
            </a:r>
            <a:r>
              <a:rPr lang="ko-KR" altLang="en-US" dirty="0"/>
              <a:t>기술을 위한 데이터 확보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다양한 영상과</a:t>
            </a:r>
            <a:r>
              <a:rPr lang="en-US" altLang="ko-KR" dirty="0"/>
              <a:t> </a:t>
            </a:r>
            <a:r>
              <a:rPr lang="ko-KR" altLang="en-US" dirty="0"/>
              <a:t>소리</a:t>
            </a:r>
            <a:r>
              <a:rPr lang="en-US" altLang="ko-KR" dirty="0"/>
              <a:t>,</a:t>
            </a:r>
            <a:r>
              <a:rPr lang="ko-KR" altLang="en-US" dirty="0"/>
              <a:t> 그에 대한 텍스트 데이터 확보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047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EC323-64B8-4C07-B613-263DB84A8ECA}"/>
              </a:ext>
            </a:extLst>
          </p:cNvPr>
          <p:cNvSpPr txBox="1"/>
          <p:nvPr/>
        </p:nvSpPr>
        <p:spPr>
          <a:xfrm>
            <a:off x="358219" y="1277528"/>
            <a:ext cx="11340444" cy="93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20000"/>
              </a:lnSpc>
              <a:buAutoNum type="arabicPeriod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상품에 대한 방송 시청자의 관심을 최대화할 수 있는 상품 광고 제공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방송 콘텐츠와 관련성이 높은 광고 추천 알고리즘 개발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 descr="http://img77.dreamwiz.net/J/P/B/JPB3pRA_o.jpg">
            <a:extLst>
              <a:ext uri="{FF2B5EF4-FFF2-40B4-BE49-F238E27FC236}">
                <a16:creationId xmlns:a16="http://schemas.microsoft.com/office/drawing/2014/main" id="{6D9DC206-D012-4F7B-A275-04A54EFED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643" y="2735770"/>
            <a:ext cx="2694997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2DE7E135-D1C6-4F11-9E5E-204F3B789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43" y="2735770"/>
            <a:ext cx="4132683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윤식당2에 대한 이미지 검색결과">
            <a:extLst>
              <a:ext uri="{FF2B5EF4-FFF2-40B4-BE49-F238E27FC236}">
                <a16:creationId xmlns:a16="http://schemas.microsoft.com/office/drawing/2014/main" id="{6F93349B-FC99-446B-83E1-1F6B9FC59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29" y="2735770"/>
            <a:ext cx="2110980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10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tv에 대한 이미지 검색결과">
            <a:extLst>
              <a:ext uri="{FF2B5EF4-FFF2-40B4-BE49-F238E27FC236}">
                <a16:creationId xmlns:a16="http://schemas.microsoft.com/office/drawing/2014/main" id="{77157F60-5953-4F5B-996F-7F683DBDB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00" y="2169425"/>
            <a:ext cx="6416040" cy="427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FF79F-041A-4A64-900B-6A2BCFF0D649}"/>
              </a:ext>
            </a:extLst>
          </p:cNvPr>
          <p:cNvSpPr txBox="1"/>
          <p:nvPr/>
        </p:nvSpPr>
        <p:spPr>
          <a:xfrm>
            <a:off x="321707" y="1280340"/>
            <a:ext cx="1134044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구매 충동을 실제 구매까지 연결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-&gt;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추천된 광고를 오버레이 형태로 제공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38" name="Picture 14" descr="윤식당 닭강정에 대한 이미지 검색결과">
            <a:extLst>
              <a:ext uri="{FF2B5EF4-FFF2-40B4-BE49-F238E27FC236}">
                <a16:creationId xmlns:a16="http://schemas.microsoft.com/office/drawing/2014/main" id="{3143BE71-E16A-425F-A3FC-34E739FA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83" y="2578826"/>
            <a:ext cx="5470434" cy="310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hc에 대한 이미지 검색결과">
            <a:extLst>
              <a:ext uri="{FF2B5EF4-FFF2-40B4-BE49-F238E27FC236}">
                <a16:creationId xmlns:a16="http://schemas.microsoft.com/office/drawing/2014/main" id="{94C3D16F-E60A-430E-AAD2-F1E8B6318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52" y="4851551"/>
            <a:ext cx="769082" cy="76908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큐알코드에 대한 이미지 검색결과">
            <a:extLst>
              <a:ext uri="{FF2B5EF4-FFF2-40B4-BE49-F238E27FC236}">
                <a16:creationId xmlns:a16="http://schemas.microsoft.com/office/drawing/2014/main" id="{BD6155EA-F1BC-42E6-AB47-29E2AC4C7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72" y="4876027"/>
            <a:ext cx="275562" cy="27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8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6C5B-ACE3-4D0B-AF0A-25542312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IDEA 2 : </a:t>
            </a:r>
            <a:r>
              <a:rPr lang="ko-KR" altLang="en-US" dirty="0"/>
              <a:t>치킨 드실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50D32-D6DE-4673-A783-B5F0960A73A7}"/>
              </a:ext>
            </a:extLst>
          </p:cNvPr>
          <p:cNvSpPr txBox="1"/>
          <p:nvPr/>
        </p:nvSpPr>
        <p:spPr>
          <a:xfrm>
            <a:off x="358219" y="1134834"/>
            <a:ext cx="11340444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방송 콘텐츠와 관련성이 높은 광고 추천 알고리즘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1ACE8-11DF-4B0B-B4BA-03482E744CF6}"/>
              </a:ext>
            </a:extLst>
          </p:cNvPr>
          <p:cNvSpPr txBox="1"/>
          <p:nvPr/>
        </p:nvSpPr>
        <p:spPr>
          <a:xfrm>
            <a:off x="142844" y="6429396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IDEA 2 :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치킨 드실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E95B-E167-4986-9CD0-9E8F40AFF7C6}"/>
              </a:ext>
            </a:extLst>
          </p:cNvPr>
          <p:cNvSpPr txBox="1"/>
          <p:nvPr/>
        </p:nvSpPr>
        <p:spPr>
          <a:xfrm>
            <a:off x="697584" y="1725105"/>
            <a:ext cx="11119239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내용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KT</a:t>
            </a:r>
            <a:r>
              <a:rPr lang="ko-KR" altLang="en-US" dirty="0"/>
              <a:t> </a:t>
            </a:r>
            <a:r>
              <a:rPr lang="en-US" altLang="ko-KR" dirty="0" err="1"/>
              <a:t>skylife</a:t>
            </a:r>
            <a:r>
              <a:rPr lang="ko-KR" altLang="en-US" dirty="0"/>
              <a:t> 채널</a:t>
            </a:r>
            <a:r>
              <a:rPr lang="en-US" altLang="ko-KR" dirty="0"/>
              <a:t>(</a:t>
            </a:r>
            <a:r>
              <a:rPr lang="en-US" altLang="ko-KR" dirty="0" err="1"/>
              <a:t>skytv</a:t>
            </a:r>
            <a:r>
              <a:rPr lang="en-US" altLang="ko-KR" dirty="0"/>
              <a:t>) </a:t>
            </a:r>
            <a:r>
              <a:rPr lang="ko-KR" altLang="en-US" dirty="0"/>
              <a:t>내의 인기 재방송 프로그램</a:t>
            </a:r>
            <a:endParaRPr lang="en-US" altLang="ko-KR" dirty="0"/>
          </a:p>
          <a:p>
            <a:pPr marL="1200150" lvl="2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KT </a:t>
            </a:r>
            <a:r>
              <a:rPr lang="en-US" altLang="ko-KR" dirty="0" err="1"/>
              <a:t>skylife</a:t>
            </a:r>
            <a:r>
              <a:rPr lang="ko-KR" altLang="en-US" dirty="0"/>
              <a:t>가 광고 제휴를 맺을 수 있는 채널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 치킨</a:t>
            </a:r>
            <a:r>
              <a:rPr lang="en-US" altLang="ko-KR" dirty="0"/>
              <a:t>, </a:t>
            </a:r>
            <a:r>
              <a:rPr lang="ko-KR" altLang="en-US" dirty="0"/>
              <a:t>피자</a:t>
            </a:r>
            <a:r>
              <a:rPr lang="en-US" altLang="ko-KR" dirty="0"/>
              <a:t>, </a:t>
            </a:r>
            <a:r>
              <a:rPr lang="ko-KR" altLang="en-US" dirty="0" err="1"/>
              <a:t>족발</a:t>
            </a:r>
            <a:r>
              <a:rPr lang="en-US" altLang="ko-KR" dirty="0"/>
              <a:t>, </a:t>
            </a:r>
            <a:r>
              <a:rPr lang="ko-KR" altLang="en-US" dirty="0"/>
              <a:t>분식 등 배달 음식 광고</a:t>
            </a:r>
            <a:endParaRPr lang="en-US" altLang="ko-KR" dirty="0"/>
          </a:p>
          <a:p>
            <a:pPr marL="1200150" lvl="2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방송에서 자주 등장하는 콘텐츠</a:t>
            </a:r>
            <a:endParaRPr lang="en-US" altLang="ko-KR" dirty="0"/>
          </a:p>
          <a:p>
            <a:pPr marL="1200150" lvl="2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익숙한 상품</a:t>
            </a:r>
            <a:r>
              <a:rPr lang="en-US" altLang="ko-KR" dirty="0"/>
              <a:t>, </a:t>
            </a:r>
            <a:r>
              <a:rPr lang="ko-KR" altLang="en-US" dirty="0"/>
              <a:t>저렴한 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8262B-F05D-4AD9-8FBE-B3BE4CF7BA81}"/>
              </a:ext>
            </a:extLst>
          </p:cNvPr>
          <p:cNvSpPr txBox="1"/>
          <p:nvPr/>
        </p:nvSpPr>
        <p:spPr>
          <a:xfrm>
            <a:off x="697584" y="3912030"/>
            <a:ext cx="1111923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방법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텍스트 마이닝</a:t>
            </a:r>
          </a:p>
        </p:txBody>
      </p:sp>
    </p:spTree>
    <p:extLst>
      <p:ext uri="{BB962C8B-B14F-4D97-AF65-F5344CB8AC3E}">
        <p14:creationId xmlns:p14="http://schemas.microsoft.com/office/powerpoint/2010/main" val="3217657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함초롬돋움"/>
        <a:cs typeface=""/>
      </a:majorFont>
      <a:minorFont>
        <a:latin typeface="Calibri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553</Words>
  <Application>Microsoft Office PowerPoint</Application>
  <PresentationFormat>와이드스크린</PresentationFormat>
  <Paragraphs>102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-윤고딕330</vt:lpstr>
      <vt:lpstr>함초롬돋움</vt:lpstr>
      <vt:lpstr>Arial</vt:lpstr>
      <vt:lpstr>Calibri</vt:lpstr>
      <vt:lpstr>Wingdings</vt:lpstr>
      <vt:lpstr>Office 테마</vt:lpstr>
      <vt:lpstr>주제 탐색 2</vt:lpstr>
      <vt:lpstr>목차</vt:lpstr>
      <vt:lpstr>1. IDEA 1 : 모두의 TV</vt:lpstr>
      <vt:lpstr>1. IDEA 1 : 모두의 TV</vt:lpstr>
      <vt:lpstr>1. IDEA 1 : 모두의 TV</vt:lpstr>
      <vt:lpstr>1. IDEA 1 : 모두의 TV</vt:lpstr>
      <vt:lpstr>2. IDEA 2 : 치킨 드실?</vt:lpstr>
      <vt:lpstr>2. IDEA 2 : 치킨 드실?</vt:lpstr>
      <vt:lpstr>2. IDEA 2 : 치킨 드실?</vt:lpstr>
      <vt:lpstr>2. IDEA 2 : 치킨 드실?</vt:lpstr>
      <vt:lpstr>2. IDEA 2 : 치킨 드실?</vt:lpstr>
      <vt:lpstr>2. IDEA 2 : 치킨 드실?</vt:lpstr>
      <vt:lpstr>2. IDEA 2 : 치킨 드실?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Soyoung</dc:creator>
  <cp:lastModifiedBy>JUNSUNG KIM</cp:lastModifiedBy>
  <cp:revision>123</cp:revision>
  <dcterms:created xsi:type="dcterms:W3CDTF">2018-01-17T07:14:14Z</dcterms:created>
  <dcterms:modified xsi:type="dcterms:W3CDTF">2018-02-01T04:27:08Z</dcterms:modified>
</cp:coreProperties>
</file>